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7"/>
  </p:notesMasterIdLst>
  <p:sldIdLst>
    <p:sldId id="256" r:id="rId2"/>
    <p:sldId id="257" r:id="rId3"/>
    <p:sldId id="259" r:id="rId4"/>
    <p:sldId id="277" r:id="rId5"/>
    <p:sldId id="258" r:id="rId6"/>
    <p:sldId id="260" r:id="rId7"/>
    <p:sldId id="279" r:id="rId8"/>
    <p:sldId id="274" r:id="rId9"/>
    <p:sldId id="276" r:id="rId10"/>
    <p:sldId id="275" r:id="rId11"/>
    <p:sldId id="268" r:id="rId12"/>
    <p:sldId id="269" r:id="rId13"/>
    <p:sldId id="272" r:id="rId14"/>
    <p:sldId id="270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68" y="3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9CDCF-54C2-4EC5-A6D6-AF249CA9DDA3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6E4FC5-5648-4738-9BF8-AD52668466C3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 err="1"/>
            <a:t>RenderDoc</a:t>
          </a:r>
          <a:r>
            <a:rPr lang="en-US" dirty="0"/>
            <a:t> - </a:t>
          </a:r>
          <a:r>
            <a:rPr lang="ru-RU" dirty="0" err="1"/>
            <a:t>захоплення</a:t>
          </a:r>
          <a:r>
            <a:rPr lang="ru-RU" dirty="0"/>
            <a:t> та </a:t>
          </a:r>
          <a:r>
            <a:rPr lang="ru-RU" dirty="0" err="1"/>
            <a:t>аналіз</a:t>
          </a:r>
          <a:r>
            <a:rPr lang="ru-RU" dirty="0"/>
            <a:t> </a:t>
          </a:r>
          <a:r>
            <a:rPr lang="ru-RU" dirty="0" err="1"/>
            <a:t>графічних</a:t>
          </a:r>
          <a:r>
            <a:rPr lang="ru-RU" dirty="0"/>
            <a:t> команд </a:t>
          </a:r>
          <a:endParaRPr lang="en-US" dirty="0"/>
        </a:p>
      </dgm:t>
    </dgm:pt>
    <dgm:pt modelId="{35D13619-408D-41BA-B742-BEC2C732024B}" type="parTrans" cxnId="{72EC7A43-C1DC-48C6-AB40-D201F4C088BE}">
      <dgm:prSet/>
      <dgm:spPr/>
      <dgm:t>
        <a:bodyPr/>
        <a:lstStyle/>
        <a:p>
          <a:endParaRPr lang="en-US"/>
        </a:p>
      </dgm:t>
    </dgm:pt>
    <dgm:pt modelId="{79C818D2-30F3-4EC6-97D7-5E673C2D752A}" type="sibTrans" cxnId="{72EC7A43-C1DC-48C6-AB40-D201F4C088BE}">
      <dgm:prSet/>
      <dgm:spPr/>
      <dgm:t>
        <a:bodyPr/>
        <a:lstStyle/>
        <a:p>
          <a:endParaRPr lang="en-US"/>
        </a:p>
      </dgm:t>
    </dgm:pt>
    <dgm:pt modelId="{A9B57638-6B3C-46CE-9FC5-8B2AFF87A8D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Tracy </a:t>
          </a:r>
          <a:r>
            <a:rPr lang="ru-RU" b="1" dirty="0"/>
            <a:t>профайлер</a:t>
          </a:r>
          <a:r>
            <a:rPr lang="ru-RU" dirty="0"/>
            <a:t>- </a:t>
          </a:r>
          <a:r>
            <a:rPr lang="ru-RU" dirty="0" err="1"/>
            <a:t>моніторинг</a:t>
          </a:r>
          <a:r>
            <a:rPr lang="ru-RU" dirty="0"/>
            <a:t> </a:t>
          </a:r>
          <a:r>
            <a:rPr lang="en-US" dirty="0"/>
            <a:t>CPU/GPU </a:t>
          </a:r>
          <a:r>
            <a:rPr lang="ru-RU" dirty="0" err="1"/>
            <a:t>продуктивності</a:t>
          </a:r>
          <a:endParaRPr lang="en-US" dirty="0"/>
        </a:p>
      </dgm:t>
    </dgm:pt>
    <dgm:pt modelId="{557914F0-C590-440B-8867-9A30414BF86D}" type="parTrans" cxnId="{D7474814-20C5-4ACE-8E9C-1CB3DC34FA6D}">
      <dgm:prSet/>
      <dgm:spPr/>
      <dgm:t>
        <a:bodyPr/>
        <a:lstStyle/>
        <a:p>
          <a:endParaRPr lang="en-US"/>
        </a:p>
      </dgm:t>
    </dgm:pt>
    <dgm:pt modelId="{25302B45-E5E9-4F7C-8501-9324DD38FE56}" type="sibTrans" cxnId="{D7474814-20C5-4ACE-8E9C-1CB3DC34FA6D}">
      <dgm:prSet/>
      <dgm:spPr/>
      <dgm:t>
        <a:bodyPr/>
        <a:lstStyle/>
        <a:p>
          <a:endParaRPr lang="en-US"/>
        </a:p>
      </dgm:t>
    </dgm:pt>
    <dgm:pt modelId="{DDB094E1-0A46-4063-9B0D-85464FB335BC}" type="pres">
      <dgm:prSet presAssocID="{F039CDCF-54C2-4EC5-A6D6-AF249CA9DDA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0F9692-D37E-427C-A57B-654AFD1DF135}" type="pres">
      <dgm:prSet presAssocID="{816E4FC5-5648-4738-9BF8-AD52668466C3}" presName="hierRoot1" presStyleCnt="0"/>
      <dgm:spPr/>
    </dgm:pt>
    <dgm:pt modelId="{9F6EBE75-341B-4CA2-8F3E-997A401B1350}" type="pres">
      <dgm:prSet presAssocID="{816E4FC5-5648-4738-9BF8-AD52668466C3}" presName="composite" presStyleCnt="0"/>
      <dgm:spPr/>
    </dgm:pt>
    <dgm:pt modelId="{BCD67F05-5703-4508-A251-9D5A8F1F8FD7}" type="pres">
      <dgm:prSet presAssocID="{816E4FC5-5648-4738-9BF8-AD52668466C3}" presName="background" presStyleLbl="node0" presStyleIdx="0" presStyleCnt="2"/>
      <dgm:spPr>
        <a:solidFill>
          <a:schemeClr val="accent1"/>
        </a:solidFill>
      </dgm:spPr>
    </dgm:pt>
    <dgm:pt modelId="{ED13355E-63BF-4B8B-AC94-480DD136D29A}" type="pres">
      <dgm:prSet presAssocID="{816E4FC5-5648-4738-9BF8-AD52668466C3}" presName="text" presStyleLbl="fgAcc0" presStyleIdx="0" presStyleCnt="2">
        <dgm:presLayoutVars>
          <dgm:chPref val="3"/>
        </dgm:presLayoutVars>
      </dgm:prSet>
      <dgm:spPr/>
    </dgm:pt>
    <dgm:pt modelId="{CB9ECD8A-6686-4BA3-A797-A2A4678E9362}" type="pres">
      <dgm:prSet presAssocID="{816E4FC5-5648-4738-9BF8-AD52668466C3}" presName="hierChild2" presStyleCnt="0"/>
      <dgm:spPr/>
    </dgm:pt>
    <dgm:pt modelId="{D207E4CA-7465-485D-BB4F-BE502D9DEA52}" type="pres">
      <dgm:prSet presAssocID="{A9B57638-6B3C-46CE-9FC5-8B2AFF87A8D2}" presName="hierRoot1" presStyleCnt="0"/>
      <dgm:spPr/>
    </dgm:pt>
    <dgm:pt modelId="{74FD9785-EABF-403E-9CDC-CB17C556FA1A}" type="pres">
      <dgm:prSet presAssocID="{A9B57638-6B3C-46CE-9FC5-8B2AFF87A8D2}" presName="composite" presStyleCnt="0"/>
      <dgm:spPr/>
    </dgm:pt>
    <dgm:pt modelId="{3811A4F6-F76C-46B9-AEE8-5647855857C8}" type="pres">
      <dgm:prSet presAssocID="{A9B57638-6B3C-46CE-9FC5-8B2AFF87A8D2}" presName="background" presStyleLbl="node0" presStyleIdx="1" presStyleCnt="2"/>
      <dgm:spPr>
        <a:solidFill>
          <a:schemeClr val="accent1"/>
        </a:solidFill>
      </dgm:spPr>
    </dgm:pt>
    <dgm:pt modelId="{DF30CE97-0EF0-45C3-BF26-6745CD3D5BE5}" type="pres">
      <dgm:prSet presAssocID="{A9B57638-6B3C-46CE-9FC5-8B2AFF87A8D2}" presName="text" presStyleLbl="fgAcc0" presStyleIdx="1" presStyleCnt="2">
        <dgm:presLayoutVars>
          <dgm:chPref val="3"/>
        </dgm:presLayoutVars>
      </dgm:prSet>
      <dgm:spPr/>
    </dgm:pt>
    <dgm:pt modelId="{FFDC861E-D855-402B-866A-C678B9610342}" type="pres">
      <dgm:prSet presAssocID="{A9B57638-6B3C-46CE-9FC5-8B2AFF87A8D2}" presName="hierChild2" presStyleCnt="0"/>
      <dgm:spPr/>
    </dgm:pt>
  </dgm:ptLst>
  <dgm:cxnLst>
    <dgm:cxn modelId="{E0A7A000-4B28-4E32-9DF6-AE9ACDF30B17}" type="presOf" srcId="{A9B57638-6B3C-46CE-9FC5-8B2AFF87A8D2}" destId="{DF30CE97-0EF0-45C3-BF26-6745CD3D5BE5}" srcOrd="0" destOrd="0" presId="urn:microsoft.com/office/officeart/2005/8/layout/hierarchy1"/>
    <dgm:cxn modelId="{D7474814-20C5-4ACE-8E9C-1CB3DC34FA6D}" srcId="{F039CDCF-54C2-4EC5-A6D6-AF249CA9DDA3}" destId="{A9B57638-6B3C-46CE-9FC5-8B2AFF87A8D2}" srcOrd="1" destOrd="0" parTransId="{557914F0-C590-440B-8867-9A30414BF86D}" sibTransId="{25302B45-E5E9-4F7C-8501-9324DD38FE56}"/>
    <dgm:cxn modelId="{9690785E-4634-4FB7-A052-C7ED5BE48751}" type="presOf" srcId="{816E4FC5-5648-4738-9BF8-AD52668466C3}" destId="{ED13355E-63BF-4B8B-AC94-480DD136D29A}" srcOrd="0" destOrd="0" presId="urn:microsoft.com/office/officeart/2005/8/layout/hierarchy1"/>
    <dgm:cxn modelId="{72EC7A43-C1DC-48C6-AB40-D201F4C088BE}" srcId="{F039CDCF-54C2-4EC5-A6D6-AF249CA9DDA3}" destId="{816E4FC5-5648-4738-9BF8-AD52668466C3}" srcOrd="0" destOrd="0" parTransId="{35D13619-408D-41BA-B742-BEC2C732024B}" sibTransId="{79C818D2-30F3-4EC6-97D7-5E673C2D752A}"/>
    <dgm:cxn modelId="{D9ADC4DC-6A14-4E0A-90C9-82B76043B2CE}" type="presOf" srcId="{F039CDCF-54C2-4EC5-A6D6-AF249CA9DDA3}" destId="{DDB094E1-0A46-4063-9B0D-85464FB335BC}" srcOrd="0" destOrd="0" presId="urn:microsoft.com/office/officeart/2005/8/layout/hierarchy1"/>
    <dgm:cxn modelId="{DA99D0AD-7923-40C1-A813-05E56785DBEC}" type="presParOf" srcId="{DDB094E1-0A46-4063-9B0D-85464FB335BC}" destId="{C10F9692-D37E-427C-A57B-654AFD1DF135}" srcOrd="0" destOrd="0" presId="urn:microsoft.com/office/officeart/2005/8/layout/hierarchy1"/>
    <dgm:cxn modelId="{7CF0CE4A-76B3-4564-B5FA-4155C7D3A5BF}" type="presParOf" srcId="{C10F9692-D37E-427C-A57B-654AFD1DF135}" destId="{9F6EBE75-341B-4CA2-8F3E-997A401B1350}" srcOrd="0" destOrd="0" presId="urn:microsoft.com/office/officeart/2005/8/layout/hierarchy1"/>
    <dgm:cxn modelId="{E1DC2C89-EF34-4C87-8545-85009F012B66}" type="presParOf" srcId="{9F6EBE75-341B-4CA2-8F3E-997A401B1350}" destId="{BCD67F05-5703-4508-A251-9D5A8F1F8FD7}" srcOrd="0" destOrd="0" presId="urn:microsoft.com/office/officeart/2005/8/layout/hierarchy1"/>
    <dgm:cxn modelId="{63F9B6E7-DE2D-48DA-A3AC-4654F42FAB2C}" type="presParOf" srcId="{9F6EBE75-341B-4CA2-8F3E-997A401B1350}" destId="{ED13355E-63BF-4B8B-AC94-480DD136D29A}" srcOrd="1" destOrd="0" presId="urn:microsoft.com/office/officeart/2005/8/layout/hierarchy1"/>
    <dgm:cxn modelId="{FB7E82EE-6F0E-475F-A39A-1CF1065DC7DC}" type="presParOf" srcId="{C10F9692-D37E-427C-A57B-654AFD1DF135}" destId="{CB9ECD8A-6686-4BA3-A797-A2A4678E9362}" srcOrd="1" destOrd="0" presId="urn:microsoft.com/office/officeart/2005/8/layout/hierarchy1"/>
    <dgm:cxn modelId="{8DA200C0-B4DD-4E68-9F8F-0A7B9A1F8D93}" type="presParOf" srcId="{DDB094E1-0A46-4063-9B0D-85464FB335BC}" destId="{D207E4CA-7465-485D-BB4F-BE502D9DEA52}" srcOrd="1" destOrd="0" presId="urn:microsoft.com/office/officeart/2005/8/layout/hierarchy1"/>
    <dgm:cxn modelId="{2D9B5427-2712-43F9-BABD-F1D116D96486}" type="presParOf" srcId="{D207E4CA-7465-485D-BB4F-BE502D9DEA52}" destId="{74FD9785-EABF-403E-9CDC-CB17C556FA1A}" srcOrd="0" destOrd="0" presId="urn:microsoft.com/office/officeart/2005/8/layout/hierarchy1"/>
    <dgm:cxn modelId="{1B139964-A30F-40C0-9414-E09B73C193AB}" type="presParOf" srcId="{74FD9785-EABF-403E-9CDC-CB17C556FA1A}" destId="{3811A4F6-F76C-46B9-AEE8-5647855857C8}" srcOrd="0" destOrd="0" presId="urn:microsoft.com/office/officeart/2005/8/layout/hierarchy1"/>
    <dgm:cxn modelId="{355328CF-E8DA-4425-8539-BCF9505D2BBF}" type="presParOf" srcId="{74FD9785-EABF-403E-9CDC-CB17C556FA1A}" destId="{DF30CE97-0EF0-45C3-BF26-6745CD3D5BE5}" srcOrd="1" destOrd="0" presId="urn:microsoft.com/office/officeart/2005/8/layout/hierarchy1"/>
    <dgm:cxn modelId="{AB4DEE9A-A559-41C3-B157-DD8BF4BE6B0F}" type="presParOf" srcId="{D207E4CA-7465-485D-BB4F-BE502D9DEA52}" destId="{FFDC861E-D855-402B-866A-C678B96103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67F05-5703-4508-A251-9D5A8F1F8FD7}">
      <dsp:nvSpPr>
        <dsp:cNvPr id="0" name=""/>
        <dsp:cNvSpPr/>
      </dsp:nvSpPr>
      <dsp:spPr>
        <a:xfrm>
          <a:off x="1052" y="38905"/>
          <a:ext cx="3693914" cy="234563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13355E-63BF-4B8B-AC94-480DD136D29A}">
      <dsp:nvSpPr>
        <dsp:cNvPr id="0" name=""/>
        <dsp:cNvSpPr/>
      </dsp:nvSpPr>
      <dsp:spPr>
        <a:xfrm>
          <a:off x="411487" y="428818"/>
          <a:ext cx="3693914" cy="23456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/>
            <a:t>RenderDoc</a:t>
          </a:r>
          <a:r>
            <a:rPr lang="en-US" sz="3100" kern="1200" dirty="0"/>
            <a:t> - </a:t>
          </a:r>
          <a:r>
            <a:rPr lang="ru-RU" sz="3100" kern="1200" dirty="0" err="1"/>
            <a:t>захоплення</a:t>
          </a:r>
          <a:r>
            <a:rPr lang="ru-RU" sz="3100" kern="1200" dirty="0"/>
            <a:t> та </a:t>
          </a:r>
          <a:r>
            <a:rPr lang="ru-RU" sz="3100" kern="1200" dirty="0" err="1"/>
            <a:t>аналіз</a:t>
          </a:r>
          <a:r>
            <a:rPr lang="ru-RU" sz="3100" kern="1200" dirty="0"/>
            <a:t> </a:t>
          </a:r>
          <a:r>
            <a:rPr lang="ru-RU" sz="3100" kern="1200" dirty="0" err="1"/>
            <a:t>графічних</a:t>
          </a:r>
          <a:r>
            <a:rPr lang="ru-RU" sz="3100" kern="1200" dirty="0"/>
            <a:t> команд </a:t>
          </a:r>
          <a:endParaRPr lang="en-US" sz="3100" kern="1200" dirty="0"/>
        </a:p>
      </dsp:txBody>
      <dsp:txXfrm>
        <a:off x="480188" y="497519"/>
        <a:ext cx="3556512" cy="2208233"/>
      </dsp:txXfrm>
    </dsp:sp>
    <dsp:sp modelId="{3811A4F6-F76C-46B9-AEE8-5647855857C8}">
      <dsp:nvSpPr>
        <dsp:cNvPr id="0" name=""/>
        <dsp:cNvSpPr/>
      </dsp:nvSpPr>
      <dsp:spPr>
        <a:xfrm>
          <a:off x="4515836" y="38905"/>
          <a:ext cx="3693914" cy="234563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30CE97-0EF0-45C3-BF26-6745CD3D5BE5}">
      <dsp:nvSpPr>
        <dsp:cNvPr id="0" name=""/>
        <dsp:cNvSpPr/>
      </dsp:nvSpPr>
      <dsp:spPr>
        <a:xfrm>
          <a:off x="4926271" y="428818"/>
          <a:ext cx="3693914" cy="23456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Tracy </a:t>
          </a:r>
          <a:r>
            <a:rPr lang="ru-RU" sz="3100" b="1" kern="1200" dirty="0"/>
            <a:t>профайлер</a:t>
          </a:r>
          <a:r>
            <a:rPr lang="ru-RU" sz="3100" kern="1200" dirty="0"/>
            <a:t>- </a:t>
          </a:r>
          <a:r>
            <a:rPr lang="ru-RU" sz="3100" kern="1200" dirty="0" err="1"/>
            <a:t>моніторинг</a:t>
          </a:r>
          <a:r>
            <a:rPr lang="ru-RU" sz="3100" kern="1200" dirty="0"/>
            <a:t> </a:t>
          </a:r>
          <a:r>
            <a:rPr lang="en-US" sz="3100" kern="1200" dirty="0"/>
            <a:t>CPU/GPU </a:t>
          </a:r>
          <a:r>
            <a:rPr lang="ru-RU" sz="3100" kern="1200" dirty="0" err="1"/>
            <a:t>продуктивності</a:t>
          </a:r>
          <a:endParaRPr lang="en-US" sz="3100" kern="1200" dirty="0"/>
        </a:p>
      </dsp:txBody>
      <dsp:txXfrm>
        <a:off x="4994972" y="497519"/>
        <a:ext cx="3556512" cy="2208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AEF30-6F56-48E1-8818-1F9413CB6A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C0CE9-48FE-4C0C-B245-76B2E9E42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C0CE9-48FE-4C0C-B245-76B2E9E42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9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244E-223C-4CC6-44B2-422553821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46472-3255-ECFA-9E8C-B41E562C2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60A9B-E16E-0A8A-5C48-56443661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8B13-14AF-BACD-E824-7CD8B645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5591-4C6C-13C5-A70E-2A24F485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38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8B9-752C-B459-5F61-CB03C4BC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3A6BE-ED73-4C88-F6BB-9EFF1C1A2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256C-9AB2-F5B4-CDC9-E58867FC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2F20C-BB8F-D6A2-69F0-B2D7B64F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0A971-23B1-9828-56E8-7F602603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06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39CAB-7B46-F02F-3CE4-EB8BC6A5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2588E-4267-9990-C9BA-4174694A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6409-B516-03BD-F032-667CB8F3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1698F-8490-03AB-2741-DEEB977F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CABC7-8319-E831-E6BA-12B0FEFD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13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34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61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F5A4-FAAB-EB34-BF99-424B7280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8FC0-C1A4-1BC5-9D7A-8ACF8EC5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FA639-567D-23BA-254F-4A16EAE0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88435-F49F-EAE4-C5BC-59B1683F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E079-7A15-942E-A3FE-C6C393CA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5330-7115-3B5D-AC13-F04C5505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1A4F-B553-8508-4543-5426AF3AF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7AA42-E0D1-7663-C8F0-D010A877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B003C-A7AF-41CB-01AD-C29BF233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D8C34-1399-3546-6481-F839F185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77B7-2671-A51E-C688-7B84947B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F02D-40EB-EF8D-DEC4-8D1CFCE48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6414-DD01-11C4-534E-33590F07B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55B3-4B13-4538-CEC9-A6AB2C76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46739-4BAC-6E63-C5B8-9868B5A9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D100E-E9B1-4820-927B-16F2F6AA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890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0880-47C0-9ADC-6F4A-739DE78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9A653-5C7F-DFC0-0A6B-6CD6F940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31E7E-87FB-D287-1310-1F388142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83EB-DD8B-9ADF-E078-2FD1CF77E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3ED93-B1E9-94B7-5837-0D70577CF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C9B99-837B-793E-A226-64E7A6DE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1AF40-7E33-BBC2-E292-8D93CE96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CE6F4-8295-A6FE-31AB-D5C1F38C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09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AA0B-E3CB-165D-29DA-BFF01567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BEAC0-F6F4-4D30-38A2-1F077F64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B4F20-BFCB-AD48-FBE7-498118CF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D624D-92A8-52BA-F895-934D880A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97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FBEB6-6AF8-7AD2-E395-B931062D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72E6A-2D76-D5ED-BE4A-6E8FA253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1A38-5AFA-6031-AA14-9CE32470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732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C46D-D57C-9BC6-5838-DF20CE47E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111E2-49AD-BDFB-20E7-0AC548F8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89155-627E-1FF1-B8EC-0BAEF5DD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F4D84-9667-7719-A156-70A36C50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3B987-CB6C-AA2C-8FB7-965B3E4A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CB66-3585-9EC6-3ED7-F9359C0E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67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F9F4-5983-A9B2-97D0-A8BAD61E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C9D8D-B929-99E7-08B7-DAE471009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ADB0E-421D-0AC6-81B3-68E0F78D5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097B-4BE7-3282-0EA1-5B2570AF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AD2C6-787B-176F-5D52-C7C39FF4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DE198-1D72-369A-FAFF-E5B7F02D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675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5A70D-1640-31BF-6450-C53BC432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A315-05AB-CFB7-5E98-68AB41D4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67FD-CBDC-65B7-3F8D-8B4BC50AC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80471-8195-2A90-F20B-26554B228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75053-ED66-C6D3-231C-5F377C395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9C6FE-7381-4628-828B-709BC7CF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47C4-CE82-3034-A796-0AEB024D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38" y="1230923"/>
            <a:ext cx="10832123" cy="827014"/>
          </a:xfrm>
        </p:spPr>
        <p:txBody>
          <a:bodyPr anchor="b">
            <a:normAutofit/>
          </a:bodyPr>
          <a:lstStyle/>
          <a:p>
            <a:r>
              <a:rPr lang="ru-RU" sz="3600" dirty="0" err="1"/>
              <a:t>Програмна</a:t>
            </a:r>
            <a:r>
              <a:rPr lang="ru-RU" sz="3600" dirty="0"/>
              <a:t> система мульти-API для 3D-рендеринга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F4F1-2902-9AF9-3870-E453C4BE6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B2AD3-7CF8-700E-CA2A-3CA3548F390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79938" y="2878016"/>
            <a:ext cx="7369340" cy="3383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err="1"/>
              <a:t>Виконав</a:t>
            </a:r>
            <a:r>
              <a:rPr lang="ru-RU" sz="2800" dirty="0"/>
              <a:t>: </a:t>
            </a:r>
            <a:r>
              <a:rPr lang="ru-RU" sz="2800" dirty="0" err="1"/>
              <a:t>здобувач</a:t>
            </a:r>
            <a:r>
              <a:rPr lang="ru-RU" sz="2800" dirty="0"/>
              <a:t> 4 курсу ПЗПІ-21-2</a:t>
            </a:r>
          </a:p>
          <a:p>
            <a:pPr marL="0" indent="0">
              <a:buNone/>
            </a:pPr>
            <a:r>
              <a:rPr lang="ru-RU" sz="2800" dirty="0"/>
              <a:t>Чан В.Х.</a:t>
            </a:r>
            <a:endParaRPr lang="en-US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err="1"/>
              <a:t>Науковий</a:t>
            </a:r>
            <a:r>
              <a:rPr lang="ru-RU" sz="2800" dirty="0"/>
              <a:t> </a:t>
            </a:r>
            <a:r>
              <a:rPr lang="ru-RU" sz="2800" dirty="0" err="1"/>
              <a:t>керівник</a:t>
            </a:r>
            <a:r>
              <a:rPr lang="ru-RU" sz="2800" dirty="0"/>
              <a:t>:  </a:t>
            </a:r>
          </a:p>
          <a:p>
            <a:pPr marL="0" indent="0">
              <a:buNone/>
            </a:pPr>
            <a:r>
              <a:rPr lang="ru-RU" sz="2800" dirty="0"/>
              <a:t>доц. </a:t>
            </a:r>
            <a:r>
              <a:rPr lang="ru-RU" sz="2800" dirty="0" err="1"/>
              <a:t>Работягов</a:t>
            </a:r>
            <a:r>
              <a:rPr lang="ru-RU" sz="2800" dirty="0"/>
              <a:t> А. 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64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78F0-57BB-F7A9-2B80-D8902AEA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09" y="372131"/>
            <a:ext cx="6073876" cy="67464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Режими</a:t>
            </a:r>
            <a:r>
              <a:rPr lang="ru-RU" dirty="0"/>
              <a:t> рендерингу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FA8F3A8-FD6E-B5D2-885A-194B396C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935FECE-1382-027D-E416-F6B6CFAF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2807" r="-1"/>
          <a:stretch>
            <a:fillRect/>
          </a:stretch>
        </p:blipFill>
        <p:spPr>
          <a:xfrm>
            <a:off x="6402759" y="3878776"/>
            <a:ext cx="3739940" cy="276872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1A5A98-A250-FC81-0803-89664833E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3210"/>
          <a:stretch>
            <a:fillRect/>
          </a:stretch>
        </p:blipFill>
        <p:spPr>
          <a:xfrm>
            <a:off x="766937" y="3878731"/>
            <a:ext cx="3739940" cy="2762244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11090F-86BC-FE20-F549-E7B2100A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3210"/>
          <a:stretch>
            <a:fillRect/>
          </a:stretch>
        </p:blipFill>
        <p:spPr>
          <a:xfrm>
            <a:off x="766937" y="1046871"/>
            <a:ext cx="3739940" cy="2762245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9F4753-E864-68D6-5694-771D09C1D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3210"/>
          <a:stretch>
            <a:fillRect/>
          </a:stretch>
        </p:blipFill>
        <p:spPr>
          <a:xfrm>
            <a:off x="6402758" y="1046779"/>
            <a:ext cx="3750517" cy="27622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3F0885-A4CB-9B27-6C1F-7BF65E5E8815}"/>
              </a:ext>
            </a:extLst>
          </p:cNvPr>
          <p:cNvSpPr txBox="1"/>
          <p:nvPr/>
        </p:nvSpPr>
        <p:spPr>
          <a:xfrm>
            <a:off x="4460828" y="3475626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Нормальні карти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3C1F7-6BA3-9FFF-EAAE-90F9E276C034}"/>
              </a:ext>
            </a:extLst>
          </p:cNvPr>
          <p:cNvSpPr txBox="1"/>
          <p:nvPr/>
        </p:nvSpPr>
        <p:spPr>
          <a:xfrm>
            <a:off x="10153275" y="3488437"/>
            <a:ext cx="194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Вершинні нормалі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69B728-4A00-72A2-3343-05D06BF32608}"/>
              </a:ext>
            </a:extLst>
          </p:cNvPr>
          <p:cNvSpPr txBox="1"/>
          <p:nvPr/>
        </p:nvSpPr>
        <p:spPr>
          <a:xfrm>
            <a:off x="4492728" y="6017796"/>
            <a:ext cx="841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Каркас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A6E3B4-4BD1-D185-0111-6DE50B55A504}"/>
              </a:ext>
            </a:extLst>
          </p:cNvPr>
          <p:cNvSpPr txBox="1"/>
          <p:nvPr/>
        </p:nvSpPr>
        <p:spPr>
          <a:xfrm>
            <a:off x="10096650" y="5863907"/>
            <a:ext cx="194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err="1"/>
              <a:t>Перемалювання</a:t>
            </a:r>
            <a:r>
              <a:rPr lang="uk-UA" sz="1600" dirty="0"/>
              <a:t> </a:t>
            </a:r>
            <a:r>
              <a:rPr lang="uk-UA" sz="1600" dirty="0" err="1"/>
              <a:t>шейдерів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936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4E9C-FA50-4A4A-96A8-BA1116A7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399" y="323682"/>
            <a:ext cx="3116430" cy="720001"/>
          </a:xfrm>
        </p:spPr>
        <p:txBody>
          <a:bodyPr anchor="b">
            <a:normAutofit/>
          </a:bodyPr>
          <a:lstStyle/>
          <a:p>
            <a:r>
              <a:rPr lang="ru-RU" dirty="0" err="1"/>
              <a:t>Тестування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BFFCBA0-6EA0-4D8A-F3BA-F89A65E5C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982098"/>
              </p:ext>
            </p:extLst>
          </p:nvPr>
        </p:nvGraphicFramePr>
        <p:xfrm>
          <a:off x="1785379" y="2544417"/>
          <a:ext cx="8621239" cy="281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2263F-2942-2ADF-DC97-029E5ADA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80D79-BCD7-4D59-1D14-0ED61FC615D8}"/>
              </a:ext>
            </a:extLst>
          </p:cNvPr>
          <p:cNvSpPr txBox="1"/>
          <p:nvPr/>
        </p:nvSpPr>
        <p:spPr>
          <a:xfrm>
            <a:off x="1419057" y="1673046"/>
            <a:ext cx="9353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 err="1"/>
              <a:t>Комплексне</a:t>
            </a:r>
            <a:r>
              <a:rPr lang="en-US" sz="2400" b="1" dirty="0"/>
              <a:t> </a:t>
            </a:r>
            <a:r>
              <a:rPr lang="en-US" sz="2400" b="1" dirty="0" err="1"/>
              <a:t>тестування</a:t>
            </a:r>
            <a:r>
              <a:rPr lang="en-US" sz="2400" b="1" dirty="0"/>
              <a:t> </a:t>
            </a:r>
            <a:r>
              <a:rPr lang="en-US" sz="2400" b="1" dirty="0" err="1"/>
              <a:t>через</a:t>
            </a:r>
            <a:r>
              <a:rPr lang="en-US" sz="2400" b="1" dirty="0"/>
              <a:t> </a:t>
            </a:r>
            <a:r>
              <a:rPr lang="en-US" sz="2400" b="1" dirty="0" err="1"/>
              <a:t>спеціалізовані</a:t>
            </a:r>
            <a:r>
              <a:rPr lang="en-US" sz="2400" b="1" dirty="0"/>
              <a:t> </a:t>
            </a:r>
            <a:r>
              <a:rPr lang="en-US" sz="2400" b="1" dirty="0" err="1"/>
              <a:t>інструменти</a:t>
            </a:r>
            <a:r>
              <a:rPr lang="en-US" sz="2400" b="1" dirty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37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392CB-EF60-1DC0-D528-14E8813E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ru-RU" sz="4800"/>
              <a:t>Результати</a:t>
            </a:r>
            <a:r>
              <a:rPr lang="ru-RU" sz="4800" dirty="0"/>
              <a:t> </a:t>
            </a:r>
            <a:r>
              <a:rPr lang="ru-RU" sz="4800"/>
              <a:t>тестування</a:t>
            </a:r>
            <a:endParaRPr lang="en-US" sz="48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5DB0-163F-CAB0-D010-BB0746B6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/>
              <a:t>Підтверджена коректність роботи обох API:</a:t>
            </a:r>
            <a:endParaRPr lang="uk-UA" sz="2200" b="1"/>
          </a:p>
          <a:p>
            <a:pPr marL="0" indent="0">
              <a:buNone/>
            </a:pPr>
            <a:r>
              <a:rPr lang="ru-RU" sz="2200"/>
              <a:t>• Ідентичні візуальні результати </a:t>
            </a:r>
          </a:p>
          <a:p>
            <a:pPr marL="0" indent="0">
              <a:buNone/>
            </a:pPr>
            <a:r>
              <a:rPr lang="ru-RU" sz="2200"/>
              <a:t>• Схожа структура команд рендеринга </a:t>
            </a:r>
          </a:p>
          <a:p>
            <a:pPr marL="0" indent="0">
              <a:buNone/>
            </a:pPr>
            <a:r>
              <a:rPr lang="ru-RU" sz="2200"/>
              <a:t>• Правильна конфігурація Pipeline State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B02E-DDE9-0185-7593-10E624FD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932542"/>
            <a:ext cx="5468112" cy="2952780"/>
          </a:xfrm>
          <a:prstGeom prst="rect">
            <a:avLst/>
          </a:prstGeom>
        </p:spPr>
      </p:pic>
      <p:pic>
        <p:nvPicPr>
          <p:cNvPr id="5" name="Picture 4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D1E63CFF-8ACB-E02E-738C-8B38796C9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966718"/>
            <a:ext cx="5468112" cy="2884428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BC4E6A-7335-A421-BFD3-749D7BB0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B9C6FE-7381-4628-828B-709BC7CF44B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C7A4B-3E2E-FCE6-68B8-95BAEBE63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3A1BA-72A6-5F53-B651-9BC2A535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Результати тестування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99EF-149A-8DE4-0F22-3E47A7BBCB3A}"/>
              </a:ext>
            </a:extLst>
          </p:cNvPr>
          <p:cNvSpPr txBox="1"/>
          <p:nvPr/>
        </p:nvSpPr>
        <p:spPr>
          <a:xfrm>
            <a:off x="630935" y="2660904"/>
            <a:ext cx="5875819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Tracy </a:t>
            </a:r>
            <a:r>
              <a:rPr lang="en-US" sz="2200" b="1" dirty="0" err="1"/>
              <a:t>профайлер</a:t>
            </a:r>
            <a:r>
              <a:rPr lang="en-US" sz="2200" b="1" dirty="0"/>
              <a:t> - </a:t>
            </a:r>
            <a:r>
              <a:rPr lang="en-US" sz="2200" b="1" dirty="0" err="1"/>
              <a:t>аналіз</a:t>
            </a:r>
            <a:r>
              <a:rPr lang="en-US" sz="2200" b="1" dirty="0"/>
              <a:t> </a:t>
            </a:r>
            <a:r>
              <a:rPr lang="en-US" sz="2200" b="1" dirty="0" err="1"/>
              <a:t>продуктивності</a:t>
            </a:r>
            <a:r>
              <a:rPr lang="en-US" sz="2200" b="1" dirty="0"/>
              <a:t>: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200 FPS</a:t>
            </a:r>
            <a:r>
              <a:rPr lang="en-US" sz="2200" dirty="0"/>
              <a:t> (5 </a:t>
            </a:r>
            <a:r>
              <a:rPr lang="en-US" sz="2200" dirty="0" err="1"/>
              <a:t>мс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</a:t>
            </a:r>
            <a:r>
              <a:rPr lang="en-US" sz="2200" dirty="0" err="1"/>
              <a:t>кадр</a:t>
            </a:r>
            <a:r>
              <a:rPr lang="en-US" sz="2200" dirty="0"/>
              <a:t>) - </a:t>
            </a:r>
            <a:r>
              <a:rPr lang="en-US" sz="2200" dirty="0" err="1"/>
              <a:t>стабільна</a:t>
            </a:r>
            <a:r>
              <a:rPr lang="en-US" sz="2200" dirty="0"/>
              <a:t> </a:t>
            </a:r>
            <a:r>
              <a:rPr lang="en-US" sz="2200" dirty="0" err="1"/>
              <a:t>частота</a:t>
            </a:r>
            <a:r>
              <a:rPr lang="en-US" sz="2200" dirty="0"/>
              <a:t> </a:t>
            </a:r>
            <a:r>
              <a:rPr lang="en-US" sz="2200" dirty="0" err="1"/>
              <a:t>рендеринга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Варіація</a:t>
            </a:r>
            <a:r>
              <a:rPr lang="en-US" sz="2200" b="1" dirty="0"/>
              <a:t> ±10-</a:t>
            </a:r>
            <a:r>
              <a:rPr lang="uk-UA" sz="2200" b="1" dirty="0"/>
              <a:t>15</a:t>
            </a:r>
            <a:r>
              <a:rPr lang="en-US" sz="2200" b="1" dirty="0"/>
              <a:t>%</a:t>
            </a:r>
            <a:r>
              <a:rPr lang="en-US" sz="2200" dirty="0"/>
              <a:t> - </a:t>
            </a:r>
            <a:r>
              <a:rPr lang="en-US" sz="2200" dirty="0" err="1"/>
              <a:t>плавний</a:t>
            </a:r>
            <a:r>
              <a:rPr lang="en-US" sz="2200" dirty="0"/>
              <a:t> </a:t>
            </a:r>
            <a:r>
              <a:rPr lang="en-US" sz="2200" dirty="0" err="1"/>
              <a:t>досвід</a:t>
            </a:r>
            <a:r>
              <a:rPr lang="en-US" sz="2200" dirty="0"/>
              <a:t> </a:t>
            </a:r>
            <a:r>
              <a:rPr lang="en-US" sz="2200" dirty="0" err="1"/>
              <a:t>без</a:t>
            </a:r>
            <a:r>
              <a:rPr lang="en-US" sz="2200" dirty="0"/>
              <a:t> </a:t>
            </a:r>
            <a:r>
              <a:rPr lang="en-US" sz="2200" dirty="0" err="1"/>
              <a:t>стрибків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Оптимальне</a:t>
            </a:r>
            <a:r>
              <a:rPr lang="en-US" sz="2200" b="1" dirty="0"/>
              <a:t> CPU/GPU </a:t>
            </a:r>
            <a:r>
              <a:rPr lang="en-US" sz="2200" b="1" dirty="0" err="1"/>
              <a:t>перекриття</a:t>
            </a:r>
            <a:r>
              <a:rPr lang="en-US" sz="2200" dirty="0"/>
              <a:t> - </a:t>
            </a:r>
            <a:r>
              <a:rPr lang="en-US" sz="2200" dirty="0" err="1"/>
              <a:t>мінімальні</a:t>
            </a:r>
            <a:r>
              <a:rPr lang="en-US" sz="2200" dirty="0"/>
              <a:t> </a:t>
            </a:r>
            <a:r>
              <a:rPr lang="en-US" sz="2200" dirty="0" err="1"/>
              <a:t>простої</a:t>
            </a:r>
            <a:endParaRPr lang="en-US" sz="2200" dirty="0"/>
          </a:p>
        </p:txBody>
      </p:sp>
      <p:pic>
        <p:nvPicPr>
          <p:cNvPr id="9" name="Picture 8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755DA16-76F0-32D1-D39B-11FE56346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55" y="640080"/>
            <a:ext cx="4643553" cy="55778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82CB9-F713-F852-139D-9A6118D4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B9C6FE-7381-4628-828B-709BC7CF44B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0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78F0-A1FD-70CA-7631-3081B0C6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err="1"/>
              <a:t>Висновки</a:t>
            </a:r>
            <a:endParaRPr lang="en-US" b="1" kern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13120-B8E0-308A-9D62-525B98693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B9C6FE-7381-4628-828B-709BC7CF44B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E545EB-D035-DA76-DB17-4CD9B9E8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57" y="2147303"/>
            <a:ext cx="11058042" cy="3890543"/>
          </a:xfrm>
        </p:spPr>
        <p:txBody>
          <a:bodyPr/>
          <a:lstStyle/>
          <a:p>
            <a:pPr lvl="0"/>
            <a:r>
              <a:rPr lang="ru-RU" sz="2400" b="1" dirty="0"/>
              <a:t>1) </a:t>
            </a:r>
            <a:r>
              <a:rPr lang="ru-RU" sz="2400" b="1" dirty="0" err="1"/>
              <a:t>Уніфікований</a:t>
            </a:r>
            <a:r>
              <a:rPr lang="ru-RU" sz="2400" b="1" dirty="0"/>
              <a:t> RHI:</a:t>
            </a:r>
            <a:r>
              <a:rPr lang="ru-RU" sz="2400" dirty="0"/>
              <a:t> </a:t>
            </a:r>
            <a:r>
              <a:rPr lang="ru-RU" sz="2400" dirty="0" err="1"/>
              <a:t>однаковий</a:t>
            </a:r>
            <a:r>
              <a:rPr lang="ru-RU" sz="2400" dirty="0"/>
              <a:t> </a:t>
            </a:r>
            <a:r>
              <a:rPr lang="ru-RU" sz="2400" dirty="0" err="1"/>
              <a:t>візуальний</a:t>
            </a:r>
            <a:r>
              <a:rPr lang="ru-RU" sz="2400" dirty="0"/>
              <a:t> результат на DirectX 12 та </a:t>
            </a:r>
            <a:r>
              <a:rPr lang="ru-RU" sz="2400" dirty="0" err="1"/>
              <a:t>Vulkan</a:t>
            </a:r>
            <a:r>
              <a:rPr lang="ru-RU" sz="2400" dirty="0"/>
              <a:t>.</a:t>
            </a:r>
            <a:endParaRPr lang="en-US" sz="2400" dirty="0"/>
          </a:p>
          <a:p>
            <a:pPr lvl="0"/>
            <a:r>
              <a:rPr lang="ru-RU" sz="2400" b="1" dirty="0"/>
              <a:t>2) Редактор + </a:t>
            </a:r>
            <a:r>
              <a:rPr lang="en-US" sz="2400" b="1" dirty="0"/>
              <a:t>ECS:</a:t>
            </a:r>
            <a:r>
              <a:rPr lang="en-US" sz="2400" dirty="0"/>
              <a:t> </a:t>
            </a:r>
            <a:r>
              <a:rPr lang="ru-RU" sz="2400" dirty="0" err="1"/>
              <a:t>інтегрований</a:t>
            </a:r>
            <a:r>
              <a:rPr lang="ru-RU" sz="2400" dirty="0"/>
              <a:t> редактор </a:t>
            </a:r>
            <a:r>
              <a:rPr lang="ru-RU" sz="2400" dirty="0" err="1"/>
              <a:t>із</a:t>
            </a:r>
            <a:r>
              <a:rPr lang="ru-RU" sz="2400" dirty="0"/>
              <a:t> </a:t>
            </a:r>
            <a:r>
              <a:rPr lang="ru-RU" sz="2400" dirty="0" err="1"/>
              <a:t>низьким</a:t>
            </a:r>
            <a:r>
              <a:rPr lang="ru-RU" sz="2400" dirty="0"/>
              <a:t> порогом </a:t>
            </a:r>
            <a:r>
              <a:rPr lang="ru-RU" sz="2400" dirty="0" err="1"/>
              <a:t>входження</a:t>
            </a:r>
            <a:r>
              <a:rPr lang="ru-RU" sz="2400" dirty="0"/>
              <a:t>, </a:t>
            </a:r>
            <a:r>
              <a:rPr lang="en-US" sz="2400" dirty="0"/>
              <a:t>ECS, </a:t>
            </a:r>
            <a:r>
              <a:rPr lang="ru-RU" sz="2400" dirty="0" err="1"/>
              <a:t>асинхронне</a:t>
            </a:r>
            <a:r>
              <a:rPr lang="ru-RU" sz="2400" dirty="0"/>
              <a:t> </a:t>
            </a:r>
            <a:r>
              <a:rPr lang="ru-RU" sz="2400" dirty="0" err="1"/>
              <a:t>завантаження</a:t>
            </a:r>
            <a:r>
              <a:rPr lang="ru-RU" sz="2400" dirty="0"/>
              <a:t> та </a:t>
            </a:r>
            <a:r>
              <a:rPr lang="en-US" sz="2400" dirty="0"/>
              <a:t>hot-reload </a:t>
            </a:r>
            <a:r>
              <a:rPr lang="ru-RU" sz="2400" dirty="0" err="1"/>
              <a:t>шейдерів</a:t>
            </a:r>
            <a:r>
              <a:rPr lang="ru-RU" sz="2400" dirty="0"/>
              <a:t>.</a:t>
            </a:r>
          </a:p>
          <a:p>
            <a:pPr lvl="0"/>
            <a:r>
              <a:rPr lang="ru-RU" sz="2400" b="1" dirty="0"/>
              <a:t>3) </a:t>
            </a:r>
            <a:r>
              <a:rPr lang="ru-RU" sz="2400" b="1" dirty="0" err="1"/>
              <a:t>Модульна</a:t>
            </a:r>
            <a:r>
              <a:rPr lang="ru-RU" sz="2400" b="1" dirty="0"/>
              <a:t> </a:t>
            </a:r>
            <a:r>
              <a:rPr lang="ru-RU" sz="2400" b="1" dirty="0" err="1"/>
              <a:t>архітектура</a:t>
            </a:r>
            <a:r>
              <a:rPr lang="ru-RU" sz="2400" b="1" dirty="0"/>
              <a:t>:</a:t>
            </a:r>
            <a:r>
              <a:rPr lang="ru-RU" sz="2400" dirty="0"/>
              <a:t> </a:t>
            </a:r>
            <a:r>
              <a:rPr lang="ru-RU" sz="2400" dirty="0" err="1"/>
              <a:t>багатошаровий</a:t>
            </a:r>
            <a:r>
              <a:rPr lang="ru-RU" sz="2400" dirty="0"/>
              <a:t> дизайн на </a:t>
            </a:r>
            <a:r>
              <a:rPr lang="en-US" sz="2400" dirty="0"/>
              <a:t>C++20 </a:t>
            </a:r>
            <a:r>
              <a:rPr lang="ru-RU" sz="2400" dirty="0"/>
              <a:t>з </a:t>
            </a:r>
            <a:r>
              <a:rPr lang="ru-RU" sz="2400" dirty="0" err="1"/>
              <a:t>патернами</a:t>
            </a:r>
            <a:r>
              <a:rPr lang="ru-RU" sz="2400" dirty="0"/>
              <a:t> </a:t>
            </a:r>
            <a:r>
              <a:rPr lang="en-US" sz="2400" dirty="0"/>
              <a:t>Factory Method, Strategy </a:t>
            </a:r>
            <a:r>
              <a:rPr lang="ru-RU" sz="2400" dirty="0"/>
              <a:t>та </a:t>
            </a:r>
            <a:r>
              <a:rPr lang="en-US" sz="2400" dirty="0"/>
              <a:t>Service Locator.</a:t>
            </a:r>
          </a:p>
          <a:p>
            <a:pPr lvl="0"/>
            <a:r>
              <a:rPr lang="ru-RU" sz="2400" b="1" dirty="0"/>
              <a:t>4) </a:t>
            </a:r>
            <a:r>
              <a:rPr lang="ru-RU" sz="2400" b="1" dirty="0" err="1"/>
              <a:t>Тестування</a:t>
            </a:r>
            <a:r>
              <a:rPr lang="ru-RU" sz="2400" b="1" dirty="0"/>
              <a:t>:</a:t>
            </a:r>
            <a:r>
              <a:rPr lang="ru-RU" sz="2400" dirty="0"/>
              <a:t> </a:t>
            </a:r>
            <a:r>
              <a:rPr lang="ru-RU" sz="2400" dirty="0" err="1"/>
              <a:t>стабільний</a:t>
            </a:r>
            <a:r>
              <a:rPr lang="ru-RU" sz="2400" dirty="0"/>
              <a:t> </a:t>
            </a:r>
            <a:r>
              <a:rPr lang="en-US" sz="2400" dirty="0"/>
              <a:t>frame-time, </a:t>
            </a:r>
            <a:r>
              <a:rPr lang="ru-RU" sz="2400" dirty="0" err="1"/>
              <a:t>мінімальні</a:t>
            </a:r>
            <a:r>
              <a:rPr lang="ru-RU" sz="2400" dirty="0"/>
              <a:t> </a:t>
            </a:r>
            <a:r>
              <a:rPr lang="ru-RU" sz="2400" dirty="0" err="1"/>
              <a:t>простої</a:t>
            </a:r>
            <a:r>
              <a:rPr lang="ru-RU" sz="2400" dirty="0"/>
              <a:t> </a:t>
            </a:r>
            <a:r>
              <a:rPr lang="en-US" sz="2400" dirty="0"/>
              <a:t>CPU/GPU, </a:t>
            </a:r>
            <a:r>
              <a:rPr lang="ru-RU" sz="2400" dirty="0" err="1"/>
              <a:t>однакова</a:t>
            </a:r>
            <a:r>
              <a:rPr lang="ru-RU" sz="2400" dirty="0"/>
              <a:t> структура команд у </a:t>
            </a:r>
            <a:r>
              <a:rPr lang="en-US" sz="2400" dirty="0" err="1"/>
              <a:t>RenderDoc</a:t>
            </a:r>
            <a:r>
              <a:rPr lang="en-US" sz="2400" dirty="0"/>
              <a:t>.</a:t>
            </a:r>
          </a:p>
          <a:p>
            <a:pPr lvl="0"/>
            <a:r>
              <a:rPr lang="ru-RU" sz="2400" b="1" dirty="0"/>
              <a:t>5) Платформа для </a:t>
            </a:r>
            <a:r>
              <a:rPr lang="ru-RU" sz="2400" b="1" dirty="0" err="1"/>
              <a:t>зростання</a:t>
            </a:r>
            <a:r>
              <a:rPr lang="ru-RU" sz="2400" b="1" dirty="0"/>
              <a:t>:</a:t>
            </a:r>
            <a:r>
              <a:rPr lang="ru-RU" sz="2400" dirty="0"/>
              <a:t> готова база для </a:t>
            </a:r>
            <a:r>
              <a:rPr lang="ru-RU" sz="2400" dirty="0" err="1"/>
              <a:t>кросплатформних</a:t>
            </a:r>
            <a:r>
              <a:rPr lang="ru-RU" sz="2400" dirty="0"/>
              <a:t>, </a:t>
            </a:r>
            <a:r>
              <a:rPr lang="ru-RU" sz="2400" dirty="0" err="1"/>
              <a:t>навчальних</a:t>
            </a:r>
            <a:r>
              <a:rPr lang="ru-RU" sz="2400" dirty="0"/>
              <a:t> і </a:t>
            </a:r>
            <a:r>
              <a:rPr lang="ru-RU" sz="2400" dirty="0" err="1"/>
              <a:t>дослідницьких</a:t>
            </a:r>
            <a:r>
              <a:rPr lang="ru-RU" sz="2400" dirty="0"/>
              <a:t> 3D-проєктів.</a:t>
            </a:r>
          </a:p>
        </p:txBody>
      </p:sp>
    </p:spTree>
    <p:extLst>
      <p:ext uri="{BB962C8B-B14F-4D97-AF65-F5344CB8AC3E}">
        <p14:creationId xmlns:p14="http://schemas.microsoft.com/office/powerpoint/2010/main" val="295909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1BE7A-2D9D-757C-131C-5369A093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B3091-ACEC-A517-0F48-18A86BC2C2D7}"/>
              </a:ext>
            </a:extLst>
          </p:cNvPr>
          <p:cNvSpPr txBox="1"/>
          <p:nvPr/>
        </p:nvSpPr>
        <p:spPr>
          <a:xfrm>
            <a:off x="3314700" y="993503"/>
            <a:ext cx="556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kern="1200" dirty="0" err="1">
                <a:latin typeface="+mj-lt"/>
                <a:ea typeface="+mj-ea"/>
                <a:cs typeface="+mj-cs"/>
              </a:rPr>
              <a:t>Дякую</a:t>
            </a:r>
            <a:r>
              <a:rPr lang="en-US" sz="6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latin typeface="+mj-lt"/>
                <a:ea typeface="+mj-ea"/>
                <a:cs typeface="+mj-cs"/>
              </a:rPr>
              <a:t>за</a:t>
            </a:r>
            <a:r>
              <a:rPr lang="en-US" sz="60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latin typeface="+mj-lt"/>
                <a:ea typeface="+mj-ea"/>
                <a:cs typeface="+mj-cs"/>
              </a:rPr>
              <a:t>увагу</a:t>
            </a:r>
            <a:r>
              <a:rPr lang="ru-RU" sz="6000" b="1" kern="1200" dirty="0">
                <a:latin typeface="+mj-lt"/>
                <a:ea typeface="+mj-ea"/>
                <a:cs typeface="+mj-cs"/>
              </a:rPr>
              <a:t>!</a:t>
            </a:r>
            <a:endParaRPr lang="en-US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1EDD4-EC03-30D1-FCF4-503D257442AA}"/>
              </a:ext>
            </a:extLst>
          </p:cNvPr>
          <p:cNvSpPr txBox="1"/>
          <p:nvPr/>
        </p:nvSpPr>
        <p:spPr>
          <a:xfrm>
            <a:off x="2414814" y="2448177"/>
            <a:ext cx="85579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Виконав</a:t>
            </a:r>
            <a:r>
              <a:rPr lang="en-US" sz="3600" dirty="0"/>
              <a:t>: </a:t>
            </a:r>
            <a:r>
              <a:rPr lang="uk-UA" sz="3600" dirty="0"/>
              <a:t>здобувач 4 курсу </a:t>
            </a:r>
            <a:r>
              <a:rPr lang="en-US" sz="3600" dirty="0"/>
              <a:t>ПЗПІ-21-2  </a:t>
            </a:r>
          </a:p>
          <a:p>
            <a:r>
              <a:rPr lang="en-US" sz="3600" dirty="0"/>
              <a:t>Чан В.Х.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 err="1"/>
              <a:t>Науковий</a:t>
            </a:r>
            <a:r>
              <a:rPr lang="en-US" sz="3600" dirty="0"/>
              <a:t> </a:t>
            </a:r>
            <a:r>
              <a:rPr lang="en-US" sz="3600" dirty="0" err="1"/>
              <a:t>керівник</a:t>
            </a:r>
            <a:r>
              <a:rPr lang="en-US" sz="3600" dirty="0"/>
              <a:t>:  </a:t>
            </a:r>
          </a:p>
          <a:p>
            <a:r>
              <a:rPr lang="en-US" sz="3600" dirty="0" err="1"/>
              <a:t>доц</a:t>
            </a:r>
            <a:r>
              <a:rPr lang="en-US" sz="3600" dirty="0"/>
              <a:t>. </a:t>
            </a:r>
            <a:r>
              <a:rPr lang="en-US" sz="3600" dirty="0" err="1"/>
              <a:t>Работягов</a:t>
            </a:r>
            <a:r>
              <a:rPr lang="en-US" sz="3600" dirty="0"/>
              <a:t> А. В.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338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FA6E-9F01-14C5-14D1-93C7F26B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BD93-C874-E642-586E-1E960F453A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7492" y="2371045"/>
            <a:ext cx="10872787" cy="3332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tx1"/>
                </a:solidFill>
              </a:rPr>
              <a:t>Мета: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створити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рушій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що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однаково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працює</a:t>
            </a:r>
            <a:r>
              <a:rPr lang="ru-RU" sz="2400" dirty="0">
                <a:solidFill>
                  <a:schemeClr val="tx1"/>
                </a:solidFill>
              </a:rPr>
              <a:t> з </a:t>
            </a:r>
            <a:r>
              <a:rPr lang="ru-RU" sz="2400" b="1" dirty="0">
                <a:solidFill>
                  <a:schemeClr val="tx1"/>
                </a:solidFill>
              </a:rPr>
              <a:t>DirectX 12</a:t>
            </a:r>
            <a:r>
              <a:rPr lang="ru-RU" sz="2400" dirty="0">
                <a:solidFill>
                  <a:schemeClr val="tx1"/>
                </a:solidFill>
              </a:rPr>
              <a:t> та </a:t>
            </a:r>
            <a:r>
              <a:rPr lang="ru-RU" sz="2400" b="1" dirty="0" err="1">
                <a:solidFill>
                  <a:schemeClr val="tx1"/>
                </a:solidFill>
              </a:rPr>
              <a:t>Vulkan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FB0B7-322F-B060-8240-0BF8B0AC08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9939" y="136525"/>
            <a:ext cx="9780588" cy="1706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Мета та </a:t>
            </a:r>
            <a:r>
              <a:rPr lang="ru-RU" dirty="0" err="1">
                <a:solidFill>
                  <a:schemeClr val="tx1"/>
                </a:solidFill>
              </a:rPr>
              <a:t>завдання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роботи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9BB446-691D-AC9C-9C97-F687C80FE556}"/>
              </a:ext>
            </a:extLst>
          </p:cNvPr>
          <p:cNvSpPr txBox="1">
            <a:spLocks/>
          </p:cNvSpPr>
          <p:nvPr/>
        </p:nvSpPr>
        <p:spPr>
          <a:xfrm>
            <a:off x="1167492" y="2858502"/>
            <a:ext cx="9632588" cy="2685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err="1"/>
              <a:t>Завдання</a:t>
            </a:r>
            <a:r>
              <a:rPr lang="ru-RU" sz="2400" b="1" dirty="0"/>
              <a:t>:</a:t>
            </a:r>
          </a:p>
          <a:p>
            <a:r>
              <a:rPr lang="ru-RU" sz="2400" dirty="0" err="1"/>
              <a:t>Уніфікований</a:t>
            </a:r>
            <a:r>
              <a:rPr lang="ru-RU" sz="2400" dirty="0"/>
              <a:t> </a:t>
            </a:r>
            <a:r>
              <a:rPr lang="en-US" sz="2400" dirty="0"/>
              <a:t>Render Hardware Interface</a:t>
            </a:r>
            <a:endParaRPr lang="uk-UA" sz="2400" dirty="0"/>
          </a:p>
          <a:p>
            <a:r>
              <a:rPr lang="ru-RU" sz="2400" dirty="0" err="1"/>
              <a:t>Інтегрований</a:t>
            </a:r>
            <a:r>
              <a:rPr lang="ru-RU" sz="2400" dirty="0"/>
              <a:t> редактор з </a:t>
            </a:r>
            <a:r>
              <a:rPr lang="ru-RU" sz="2400" dirty="0" err="1"/>
              <a:t>низьким</a:t>
            </a:r>
            <a:r>
              <a:rPr lang="ru-RU" sz="2400" dirty="0"/>
              <a:t> порогом </a:t>
            </a:r>
            <a:r>
              <a:rPr lang="ru-RU" sz="2400" dirty="0" err="1"/>
              <a:t>входження</a:t>
            </a:r>
            <a:endParaRPr lang="ru-RU" sz="2400" dirty="0"/>
          </a:p>
          <a:p>
            <a:r>
              <a:rPr lang="en-US" sz="2400" dirty="0"/>
              <a:t>ECS-</a:t>
            </a:r>
            <a:r>
              <a:rPr lang="ru-RU" sz="2400" dirty="0" err="1"/>
              <a:t>архітектура</a:t>
            </a:r>
            <a:r>
              <a:rPr lang="ru-RU" sz="2400" dirty="0"/>
              <a:t>, </a:t>
            </a:r>
            <a:r>
              <a:rPr lang="ru-RU" sz="2400" dirty="0" err="1"/>
              <a:t>асинхронне</a:t>
            </a:r>
            <a:r>
              <a:rPr lang="ru-RU" sz="2400" dirty="0"/>
              <a:t> </a:t>
            </a:r>
            <a:r>
              <a:rPr lang="ru-RU" sz="2400" dirty="0" err="1"/>
              <a:t>завантаження</a:t>
            </a:r>
            <a:r>
              <a:rPr lang="ru-RU" sz="2400" dirty="0"/>
              <a:t>, </a:t>
            </a:r>
            <a:r>
              <a:rPr lang="en-US" sz="2400" dirty="0"/>
              <a:t>hot reload </a:t>
            </a:r>
            <a:r>
              <a:rPr lang="ru-RU" sz="2400" dirty="0" err="1"/>
              <a:t>шейдерів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80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7512-B35C-4037-E4B2-858C5960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072" y="184098"/>
            <a:ext cx="3249856" cy="847166"/>
          </a:xfrm>
        </p:spPr>
        <p:txBody>
          <a:bodyPr/>
          <a:lstStyle/>
          <a:p>
            <a:r>
              <a:rPr lang="ru-RU" sz="3600" dirty="0" err="1"/>
              <a:t>Актуальність</a:t>
            </a:r>
            <a:endParaRPr lang="en-US" sz="36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7ACFCD-33FF-90ED-09B0-2E068E08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3D Rendering Market Size by Component, 2020 - 2030 (USD Billion)">
            <a:extLst>
              <a:ext uri="{FF2B5EF4-FFF2-40B4-BE49-F238E27FC236}">
                <a16:creationId xmlns:a16="http://schemas.microsoft.com/office/drawing/2014/main" id="{3C2079DF-0E43-F2FC-618F-ED483102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70" y="2049080"/>
            <a:ext cx="7785860" cy="40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B10BA3-577F-87E3-5C3B-4BED4947582F}"/>
              </a:ext>
            </a:extLst>
          </p:cNvPr>
          <p:cNvSpPr txBox="1"/>
          <p:nvPr/>
        </p:nvSpPr>
        <p:spPr>
          <a:xfrm>
            <a:off x="1502679" y="1271294"/>
            <a:ext cx="11469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/>
              <a:t>Ринок</a:t>
            </a:r>
            <a:r>
              <a:rPr lang="ru-RU" sz="2000" dirty="0"/>
              <a:t> 3</a:t>
            </a:r>
            <a:r>
              <a:rPr lang="en-US" sz="2000" dirty="0"/>
              <a:t>D-</a:t>
            </a:r>
            <a:r>
              <a:rPr lang="ru-RU" sz="2000" dirty="0"/>
              <a:t>рендеринга росте ≈ 17 % </a:t>
            </a:r>
            <a:r>
              <a:rPr lang="en-US" sz="2000" dirty="0"/>
              <a:t>CAGR → </a:t>
            </a:r>
            <a:r>
              <a:rPr lang="ru-RU" sz="2000" dirty="0"/>
              <a:t>попит на </a:t>
            </a:r>
            <a:r>
              <a:rPr lang="ru-RU" sz="2000" dirty="0" err="1"/>
              <a:t>простий</a:t>
            </a:r>
            <a:r>
              <a:rPr lang="ru-RU" sz="2000" dirty="0"/>
              <a:t> мульти-</a:t>
            </a:r>
            <a:r>
              <a:rPr lang="en-US" sz="2000" dirty="0"/>
              <a:t>API </a:t>
            </a:r>
            <a:r>
              <a:rPr lang="ru-RU" sz="2000" dirty="0" err="1"/>
              <a:t>рушій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079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8BD6-E738-250C-8381-5CC8747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992A-1B01-677A-1AEB-7705FFBA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85" y="136525"/>
            <a:ext cx="9779183" cy="833196"/>
          </a:xfrm>
        </p:spPr>
        <p:txBody>
          <a:bodyPr/>
          <a:lstStyle/>
          <a:p>
            <a:r>
              <a:rPr lang="ru-RU" sz="3600" dirty="0" err="1"/>
              <a:t>Аналіз</a:t>
            </a:r>
            <a:r>
              <a:rPr lang="ru-RU" sz="3600" dirty="0"/>
              <a:t> </a:t>
            </a:r>
            <a:r>
              <a:rPr lang="ru-RU" sz="3600" dirty="0" err="1"/>
              <a:t>предметної</a:t>
            </a:r>
            <a:r>
              <a:rPr lang="ru-RU" sz="3600" dirty="0"/>
              <a:t> </a:t>
            </a:r>
            <a:r>
              <a:rPr lang="ru-RU" sz="3600" dirty="0" err="1"/>
              <a:t>галузі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5A42-E35A-EB02-AACD-A3CAFADA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585" y="1021695"/>
            <a:ext cx="9779182" cy="33668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b="1" dirty="0" err="1"/>
              <a:t>Конкуренти</a:t>
            </a:r>
            <a:r>
              <a:rPr lang="ru-RU" sz="2400" b="1" dirty="0"/>
              <a:t>: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O3DE</a:t>
            </a:r>
            <a:r>
              <a:rPr lang="en-US" sz="2400" dirty="0"/>
              <a:t> – </a:t>
            </a:r>
            <a:r>
              <a:rPr lang="ru-RU" sz="2400" dirty="0"/>
              <a:t>складна </a:t>
            </a:r>
            <a:r>
              <a:rPr lang="ru-RU" sz="2400" dirty="0" err="1"/>
              <a:t>арх</a:t>
            </a:r>
            <a:r>
              <a:rPr lang="uk-UA" sz="2400" dirty="0" err="1"/>
              <a:t>ітектура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Unreal Engine</a:t>
            </a:r>
            <a:r>
              <a:rPr lang="en-US" sz="2400" dirty="0"/>
              <a:t> – </a:t>
            </a:r>
            <a:r>
              <a:rPr lang="ru-RU" sz="2400" dirty="0" err="1"/>
              <a:t>потр</a:t>
            </a:r>
            <a:r>
              <a:rPr lang="uk-UA" sz="2400" dirty="0" err="1"/>
              <a:t>ібне</a:t>
            </a:r>
            <a:r>
              <a:rPr lang="uk-UA" sz="2400" dirty="0"/>
              <a:t> </a:t>
            </a:r>
            <a:r>
              <a:rPr lang="en-US" sz="2400" dirty="0"/>
              <a:t>«</a:t>
            </a:r>
            <a:r>
              <a:rPr lang="ru-RU" sz="2400" dirty="0"/>
              <a:t>дороге» </a:t>
            </a:r>
            <a:r>
              <a:rPr lang="ru-RU" sz="2400" dirty="0" err="1"/>
              <a:t>залізо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Godot 4</a:t>
            </a:r>
            <a:r>
              <a:rPr lang="en-US" sz="2400" dirty="0"/>
              <a:t> – 3D-</a:t>
            </a:r>
            <a:r>
              <a:rPr lang="ru-RU" sz="2400" dirty="0" err="1"/>
              <a:t>функції</a:t>
            </a:r>
            <a:r>
              <a:rPr lang="ru-RU" sz="2400" dirty="0"/>
              <a:t> </a:t>
            </a:r>
            <a:r>
              <a:rPr lang="ru-RU" sz="2400" dirty="0" err="1"/>
              <a:t>ще</a:t>
            </a:r>
            <a:r>
              <a:rPr lang="ru-RU" sz="2400" dirty="0"/>
              <a:t> </a:t>
            </a:r>
            <a:r>
              <a:rPr lang="ru-RU" sz="2400" dirty="0" err="1"/>
              <a:t>сирі</a:t>
            </a:r>
            <a:endParaRPr lang="en-US" sz="2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8227FE-CB6E-970A-775F-95C798BB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28F1CC-E2E3-5EF8-5C14-99421659BF89}"/>
              </a:ext>
            </a:extLst>
          </p:cNvPr>
          <p:cNvGrpSpPr/>
          <p:nvPr/>
        </p:nvGrpSpPr>
        <p:grpSpPr>
          <a:xfrm>
            <a:off x="1409241" y="3429000"/>
            <a:ext cx="8087444" cy="2269293"/>
            <a:chOff x="722704" y="4547496"/>
            <a:chExt cx="5232484" cy="14663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DD3A5B-EDFE-A79A-406E-6DC2AB982B9F}"/>
                </a:ext>
              </a:extLst>
            </p:cNvPr>
            <p:cNvGrpSpPr/>
            <p:nvPr/>
          </p:nvGrpSpPr>
          <p:grpSpPr>
            <a:xfrm>
              <a:off x="722704" y="4649756"/>
              <a:ext cx="1119846" cy="1262426"/>
              <a:chOff x="1215074" y="4745233"/>
              <a:chExt cx="1502186" cy="1740715"/>
            </a:xfrm>
          </p:grpSpPr>
          <p:pic>
            <p:nvPicPr>
              <p:cNvPr id="3074" name="Picture 2" descr="O3DE · GitHub">
                <a:extLst>
                  <a:ext uri="{FF2B5EF4-FFF2-40B4-BE49-F238E27FC236}">
                    <a16:creationId xmlns:a16="http://schemas.microsoft.com/office/drawing/2014/main" id="{0E3965EC-5BC6-FE42-5CCB-95EBCD90F5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5074" y="4745233"/>
                <a:ext cx="1262426" cy="1262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group of orange icons&#10;&#10;AI-generated content may be incorrect.">
                <a:extLst>
                  <a:ext uri="{FF2B5EF4-FFF2-40B4-BE49-F238E27FC236}">
                    <a16:creationId xmlns:a16="http://schemas.microsoft.com/office/drawing/2014/main" id="{DDDFF895-96DA-EB7E-1A33-F880D4C9C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0000" r="65868" b="31604"/>
              <a:stretch>
                <a:fillRect/>
              </a:stretch>
            </p:blipFill>
            <p:spPr>
              <a:xfrm>
                <a:off x="1846287" y="5506161"/>
                <a:ext cx="870973" cy="97978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79087D-7AA4-B9B4-EB14-1E842144E072}"/>
                </a:ext>
              </a:extLst>
            </p:cNvPr>
            <p:cNvGrpSpPr/>
            <p:nvPr/>
          </p:nvGrpSpPr>
          <p:grpSpPr>
            <a:xfrm>
              <a:off x="2573401" y="4649756"/>
              <a:ext cx="1184303" cy="1201030"/>
              <a:chOff x="3715062" y="4745233"/>
              <a:chExt cx="1662136" cy="1740715"/>
            </a:xfrm>
          </p:grpSpPr>
          <p:pic>
            <p:nvPicPr>
              <p:cNvPr id="3076" name="Picture 4" descr="Unreal Engine for Windows - Download it from Uptodown for free">
                <a:extLst>
                  <a:ext uri="{FF2B5EF4-FFF2-40B4-BE49-F238E27FC236}">
                    <a16:creationId xmlns:a16="http://schemas.microsoft.com/office/drawing/2014/main" id="{54A64DF1-4DBB-7C3D-0900-E46DAD6AA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5062" y="4745233"/>
                <a:ext cx="1281650" cy="1262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A group of orange icons&#10;&#10;AI-generated content may be incorrect.">
                <a:extLst>
                  <a:ext uri="{FF2B5EF4-FFF2-40B4-BE49-F238E27FC236}">
                    <a16:creationId xmlns:a16="http://schemas.microsoft.com/office/drawing/2014/main" id="{95C630C2-9A07-4115-42C4-373378FBB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4194" t="28736" r="34127" b="29824"/>
              <a:stretch>
                <a:fillRect/>
              </a:stretch>
            </p:blipFill>
            <p:spPr>
              <a:xfrm>
                <a:off x="4506224" y="5346643"/>
                <a:ext cx="870974" cy="113930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3B6385-7137-E1B2-E227-56CB69691731}"/>
                </a:ext>
              </a:extLst>
            </p:cNvPr>
            <p:cNvGrpSpPr/>
            <p:nvPr/>
          </p:nvGrpSpPr>
          <p:grpSpPr>
            <a:xfrm>
              <a:off x="4396188" y="4547496"/>
              <a:ext cx="1559000" cy="1466357"/>
              <a:chOff x="6150763" y="4363048"/>
              <a:chExt cx="2260109" cy="2181088"/>
            </a:xfrm>
          </p:grpSpPr>
          <p:pic>
            <p:nvPicPr>
              <p:cNvPr id="3082" name="Picture 10" descr="Press Kit – Godot Engine">
                <a:extLst>
                  <a:ext uri="{FF2B5EF4-FFF2-40B4-BE49-F238E27FC236}">
                    <a16:creationId xmlns:a16="http://schemas.microsoft.com/office/drawing/2014/main" id="{3EFE7C8B-A52B-8BF4-890D-00B2AB0E05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0763" y="4363048"/>
                <a:ext cx="1704498" cy="194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 descr="A group of orange icons&#10;&#10;AI-generated content may be incorrect.">
                <a:extLst>
                  <a:ext uri="{FF2B5EF4-FFF2-40B4-BE49-F238E27FC236}">
                    <a16:creationId xmlns:a16="http://schemas.microsoft.com/office/drawing/2014/main" id="{B64560EB-8CF5-B25B-01A3-500CDE8A5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869" t="32259" r="-560" b="30844"/>
              <a:stretch>
                <a:fillRect/>
              </a:stretch>
            </p:blipFill>
            <p:spPr>
              <a:xfrm>
                <a:off x="7469399" y="5447971"/>
                <a:ext cx="941473" cy="1096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929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7102-76E0-EEB4-4AD4-4CD7B2A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Використані</a:t>
            </a:r>
            <a:r>
              <a:rPr lang="ru-RU" dirty="0"/>
              <a:t> </a:t>
            </a:r>
            <a:r>
              <a:rPr lang="ru-RU" dirty="0" err="1"/>
              <a:t>інструменти</a:t>
            </a:r>
            <a:r>
              <a:rPr lang="ru-RU" dirty="0"/>
              <a:t> </a:t>
            </a:r>
            <a:r>
              <a:rPr lang="ru-RU" dirty="0" err="1"/>
              <a:t>розробки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1D6D14-E839-CF55-8553-F80CB0E11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170293"/>
              </p:ext>
            </p:extLst>
          </p:nvPr>
        </p:nvGraphicFramePr>
        <p:xfrm>
          <a:off x="838200" y="2177317"/>
          <a:ext cx="54102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96993">
                  <a:extLst>
                    <a:ext uri="{9D8B030D-6E8A-4147-A177-3AD203B41FA5}">
                      <a16:colId xmlns:a16="http://schemas.microsoft.com/office/drawing/2014/main" val="2991376160"/>
                    </a:ext>
                  </a:extLst>
                </a:gridCol>
                <a:gridCol w="2713207">
                  <a:extLst>
                    <a:ext uri="{9D8B030D-6E8A-4147-A177-3AD203B41FA5}">
                      <a16:colId xmlns:a16="http://schemas.microsoft.com/office/drawing/2014/main" val="3141732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Мова </a:t>
                      </a:r>
                      <a:r>
                        <a:rPr lang="ru-RU" dirty="0" err="1"/>
                        <a:t>програмування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Система </a:t>
                      </a:r>
                      <a:r>
                        <a:rPr lang="ru-RU" dirty="0" err="1">
                          <a:solidFill>
                            <a:schemeClr val="bg1"/>
                          </a:solidFill>
                        </a:rPr>
                        <a:t>збирання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CMake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84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bg1"/>
                          </a:solidFill>
                        </a:rPr>
                        <a:t>Середовище</a:t>
                      </a:r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bg1"/>
                          </a:solidFill>
                        </a:rPr>
                        <a:t>розробки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bg1"/>
                          </a:solidFill>
                        </a:rPr>
                        <a:t>Графічні</a:t>
                      </a:r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DirectX 12, Vulkan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421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BC443-304E-2069-F717-89902E2A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7E248C-8187-4F74-F02D-6EA32659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17" y="2156118"/>
            <a:ext cx="1412219" cy="158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- Wikipedia">
            <a:extLst>
              <a:ext uri="{FF2B5EF4-FFF2-40B4-BE49-F238E27FC236}">
                <a16:creationId xmlns:a16="http://schemas.microsoft.com/office/drawing/2014/main" id="{251F9EE3-978C-6CFA-8FEC-75C47AE4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27" y="2212887"/>
            <a:ext cx="1412220" cy="14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CMake? - Viking Software A/S">
            <a:extLst>
              <a:ext uri="{FF2B5EF4-FFF2-40B4-BE49-F238E27FC236}">
                <a16:creationId xmlns:a16="http://schemas.microsoft.com/office/drawing/2014/main" id="{29DA40DD-28CE-527B-61CD-BC97C9AE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08" y="3745692"/>
            <a:ext cx="1931289" cy="170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оротко про DirectX 12 - PlayUA">
            <a:extLst>
              <a:ext uri="{FF2B5EF4-FFF2-40B4-BE49-F238E27FC236}">
                <a16:creationId xmlns:a16="http://schemas.microsoft.com/office/drawing/2014/main" id="{B80C3C63-7D81-2223-C39E-00959E03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71761"/>
            <a:ext cx="1931289" cy="1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ulkan Open Standard Modern GPU API | NVIDIA Developer">
            <a:extLst>
              <a:ext uri="{FF2B5EF4-FFF2-40B4-BE49-F238E27FC236}">
                <a16:creationId xmlns:a16="http://schemas.microsoft.com/office/drawing/2014/main" id="{1C5E3D38-2A7C-B1EC-E021-F1CA5CC9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245004"/>
            <a:ext cx="3673489" cy="153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7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57B03-527A-FA84-475E-99FE0D57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Архітектура та UML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39E18F6-E868-2C68-EB66-837D39E1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/>
              <a:t>Багатошаровий дизайн: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b="1"/>
              <a:t>Engine → Renderer → RHI</a:t>
            </a:r>
            <a:endParaRPr lang="en-US" altLang="en-US" sz="220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/>
              <a:t>Патерни: </a:t>
            </a:r>
          </a:p>
          <a:p>
            <a:pPr marL="28575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/>
              <a:t>Factory Method</a:t>
            </a:r>
          </a:p>
          <a:p>
            <a:pPr marL="28575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/>
              <a:t>Strategy</a:t>
            </a:r>
          </a:p>
          <a:p>
            <a:pPr marL="28575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/>
              <a:t>Service Locator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FFA311-4A80-E845-4EC8-22F4FEDC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651" y="506105"/>
            <a:ext cx="6965625" cy="57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B4ABFDE-109C-9324-E41A-BF2A1251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B9C6FE-7381-4628-828B-709BC7CF44B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5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BE02-D874-0616-66F4-F9973F4A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8083-6659-EC8D-FEEB-20A8C5C9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5" y="102021"/>
            <a:ext cx="9174544" cy="123176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Математична</a:t>
            </a:r>
            <a:r>
              <a:rPr lang="ru-RU" dirty="0"/>
              <a:t> модель </a:t>
            </a:r>
            <a:r>
              <a:rPr lang="ru-RU" dirty="0" err="1"/>
              <a:t>трансформації</a:t>
            </a:r>
            <a:r>
              <a:rPr lang="ru-RU" dirty="0"/>
              <a:t> координат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57453B-F203-96C3-3F5F-229E564B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FA5DFC-61AC-554D-6CD6-1F96BBB61DFF}"/>
              </a:ext>
            </a:extLst>
          </p:cNvPr>
          <p:cNvGrpSpPr/>
          <p:nvPr/>
        </p:nvGrpSpPr>
        <p:grpSpPr>
          <a:xfrm>
            <a:off x="-589258" y="1847080"/>
            <a:ext cx="11966939" cy="837793"/>
            <a:chOff x="1250337" y="1772478"/>
            <a:chExt cx="11966939" cy="8377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7DE224-67C0-9B61-2B9D-10CE63525056}"/>
                    </a:ext>
                  </a:extLst>
                </p:cNvPr>
                <p:cNvSpPr txBox="1"/>
                <p:nvPr/>
              </p:nvSpPr>
              <p:spPr>
                <a:xfrm>
                  <a:off x="1250337" y="1772478"/>
                  <a:ext cx="6096000" cy="8377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NDC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 = 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object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0">
                                <a:latin typeface="Cambria Math" panose="02040503050406030204" pitchFamily="18" charset="0"/>
                              </a:rPr>
                              <m:t> ⋅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400" b="0" i="0">
                                <a:latin typeface="Cambria Math" panose="02040503050406030204" pitchFamily="18" charset="0"/>
                              </a:rPr>
                              <m:t> ⋅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0">
                                <a:latin typeface="Cambria Math" panose="02040503050406030204" pitchFamily="18" charset="0"/>
                              </a:rPr>
                              <m:t> ⋅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7DE224-67C0-9B61-2B9D-10CE63525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337" y="1772478"/>
                  <a:ext cx="6096000" cy="8377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68725-E068-ED6E-2FDA-20D0DBD5B196}"/>
                </a:ext>
              </a:extLst>
            </p:cNvPr>
            <p:cNvSpPr txBox="1"/>
            <p:nvPr/>
          </p:nvSpPr>
          <p:spPr>
            <a:xfrm>
              <a:off x="7121276" y="2013311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(1)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19F3C9-BD38-2FE3-3B1D-26953A1700E1}"/>
              </a:ext>
            </a:extLst>
          </p:cNvPr>
          <p:cNvGrpSpPr/>
          <p:nvPr/>
        </p:nvGrpSpPr>
        <p:grpSpPr>
          <a:xfrm>
            <a:off x="-1491004" y="3198167"/>
            <a:ext cx="12868685" cy="461666"/>
            <a:chOff x="-1516013" y="3613264"/>
            <a:chExt cx="12868685" cy="461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B71393-B20D-9C4D-2099-67FBC2E4F756}"/>
                    </a:ext>
                  </a:extLst>
                </p:cNvPr>
                <p:cNvSpPr txBox="1"/>
                <p:nvPr/>
              </p:nvSpPr>
              <p:spPr>
                <a:xfrm>
                  <a:off x="-1516013" y="3613265"/>
                  <a:ext cx="63017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 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 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B71393-B20D-9C4D-2099-67FBC2E4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16013" y="3613265"/>
                  <a:ext cx="630174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FFDCA9-DCF2-500E-890C-FB31D41D6C43}"/>
                </a:ext>
              </a:extLst>
            </p:cNvPr>
            <p:cNvSpPr txBox="1"/>
            <p:nvPr/>
          </p:nvSpPr>
          <p:spPr>
            <a:xfrm>
              <a:off x="5256672" y="3613264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(</a:t>
              </a:r>
              <a:r>
                <a:rPr lang="uk-UA" sz="2400" dirty="0"/>
                <a:t>2</a:t>
              </a:r>
              <a:r>
                <a:rPr lang="en-US" sz="2400" dirty="0"/>
                <a:t>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2F2E53-F274-C553-A6E2-E011C07C89A0}"/>
              </a:ext>
            </a:extLst>
          </p:cNvPr>
          <p:cNvGrpSpPr/>
          <p:nvPr/>
        </p:nvGrpSpPr>
        <p:grpSpPr>
          <a:xfrm>
            <a:off x="635022" y="4044545"/>
            <a:ext cx="10718778" cy="2103589"/>
            <a:chOff x="1449341" y="4261371"/>
            <a:chExt cx="10718778" cy="21035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C1F642-6489-4B2C-9541-507BDC3F8669}"/>
                    </a:ext>
                  </a:extLst>
                </p:cNvPr>
                <p:cNvSpPr txBox="1"/>
                <p:nvPr/>
              </p:nvSpPr>
              <p:spPr>
                <a:xfrm>
                  <a:off x="1449341" y="4261371"/>
                  <a:ext cx="6096000" cy="21035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 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uk-UA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𝑜𝑣</m:t>
                                            </m:r>
                                          </m:num>
                                          <m:den>
                                            <m:r>
                                              <a:rPr lang="uk-UA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𝑎𝑠𝑝𝑒𝑐𝑡</m:t>
                                    </m:r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uk-U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uk-UA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𝑜𝑣</m:t>
                                            </m:r>
                                          </m:num>
                                          <m:den>
                                            <m:r>
                                              <a:rPr lang="uk-UA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𝑓𝑎𝑟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𝑛𝑒𝑎𝑟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𝑛𝑒𝑎𝑟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𝑓𝑎𝑟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2∗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𝑛𝑒𝑎𝑟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𝑓𝑎𝑟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𝑛𝑒𝑎𝑟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𝑓𝑎𝑟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uk-UA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C1F642-6489-4B2C-9541-507BDC3F8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341" y="4261371"/>
                  <a:ext cx="6096000" cy="2103589"/>
                </a:xfrm>
                <a:prstGeom prst="rect">
                  <a:avLst/>
                </a:prstGeom>
                <a:blipFill>
                  <a:blip r:embed="rId4"/>
                  <a:stretch>
                    <a:fillRect l="-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3E4661-C838-1ECA-2A19-6EA3144E3AE8}"/>
                </a:ext>
              </a:extLst>
            </p:cNvPr>
            <p:cNvSpPr txBox="1"/>
            <p:nvPr/>
          </p:nvSpPr>
          <p:spPr>
            <a:xfrm>
              <a:off x="6096000" y="5015498"/>
              <a:ext cx="6072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(</a:t>
              </a:r>
              <a:r>
                <a:rPr lang="uk-UA" sz="2400" dirty="0"/>
                <a:t>3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FF54FB-443C-6515-DBED-FCAD86BBF97F}"/>
              </a:ext>
            </a:extLst>
          </p:cNvPr>
          <p:cNvSpPr txBox="1"/>
          <p:nvPr/>
        </p:nvSpPr>
        <p:spPr>
          <a:xfrm>
            <a:off x="6201508" y="2134079"/>
            <a:ext cx="907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/>
              <a:t>Повний</a:t>
            </a:r>
            <a:r>
              <a:rPr lang="ru-RU" sz="2000" dirty="0"/>
              <a:t> </a:t>
            </a:r>
            <a:r>
              <a:rPr lang="ru-RU" sz="2000" dirty="0" err="1"/>
              <a:t>ланцюжок</a:t>
            </a:r>
            <a:r>
              <a:rPr lang="ru-RU" sz="2000" dirty="0"/>
              <a:t> </a:t>
            </a:r>
            <a:r>
              <a:rPr lang="ru-RU" sz="2000" dirty="0" err="1"/>
              <a:t>перетворень</a:t>
            </a:r>
            <a:r>
              <a:rPr lang="ru-RU" sz="2000" dirty="0"/>
              <a:t> (</a:t>
            </a:r>
            <a:r>
              <a:rPr lang="en-US" sz="2000" dirty="0"/>
              <a:t>object → NDC)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744DF-ED51-8431-0EC0-F79976D44CAF}"/>
              </a:ext>
            </a:extLst>
          </p:cNvPr>
          <p:cNvSpPr txBox="1"/>
          <p:nvPr/>
        </p:nvSpPr>
        <p:spPr>
          <a:xfrm>
            <a:off x="6201508" y="3241142"/>
            <a:ext cx="907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/>
              <a:t>Локальний</a:t>
            </a:r>
            <a:r>
              <a:rPr lang="ru-RU" sz="2000" dirty="0"/>
              <a:t> → </a:t>
            </a:r>
            <a:r>
              <a:rPr lang="ru-RU" sz="2000" dirty="0" err="1"/>
              <a:t>світовий</a:t>
            </a:r>
            <a:r>
              <a:rPr lang="ru-RU" sz="2000" dirty="0"/>
              <a:t> </a:t>
            </a:r>
            <a:r>
              <a:rPr lang="ru-RU" sz="2000" dirty="0" err="1"/>
              <a:t>простір</a:t>
            </a:r>
            <a:r>
              <a:rPr lang="ru-RU" sz="2000" dirty="0"/>
              <a:t> 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800C8-DDC3-3B4F-9B69-E355F439F44D}"/>
              </a:ext>
            </a:extLst>
          </p:cNvPr>
          <p:cNvSpPr txBox="1"/>
          <p:nvPr/>
        </p:nvSpPr>
        <p:spPr>
          <a:xfrm>
            <a:off x="6201508" y="4842018"/>
            <a:ext cx="907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/>
              <a:t>Матриця</a:t>
            </a:r>
            <a:r>
              <a:rPr lang="ru-RU" sz="2000" dirty="0"/>
              <a:t> </a:t>
            </a:r>
            <a:r>
              <a:rPr lang="ru-RU" sz="2000" dirty="0" err="1"/>
              <a:t>перспективної</a:t>
            </a:r>
            <a:r>
              <a:rPr lang="ru-RU" sz="2000" dirty="0"/>
              <a:t> </a:t>
            </a:r>
            <a:r>
              <a:rPr lang="ru-RU" sz="2000" dirty="0" err="1"/>
              <a:t>проекції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864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CAAC1-E89F-E684-F50B-20BD7F85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Render Hardware Interface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23756-B248-FB94-97E1-C215DCC560F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Factory-метод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обирає DX12 або Vulkan при запуску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Device API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дає єдиний контракт - createBuffer / ..Texture / …Pipeline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Логіка рушія працює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без знання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конкретного графічного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F3D3-E54B-93EC-FEE9-632543F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09662"/>
            <a:ext cx="6903720" cy="4038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EB1B0-9FD8-B3FF-00C9-E1547B22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B9C6FE-7381-4628-828B-709BC7CF44B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6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7736-5E13-1952-A2F7-615917F0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EEF-55D1-E2B2-A036-B9F32EDD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37" y="372131"/>
            <a:ext cx="5668239" cy="67464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Режими</a:t>
            </a:r>
            <a:r>
              <a:rPr lang="ru-RU" dirty="0"/>
              <a:t> рендерингу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E0B3CA-70F3-B2E8-C874-D75F0DEA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9C6FE-7381-4628-828B-709BC7CF44B9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6020A43-4B32-F249-AB15-38E47684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9" t="2143"/>
          <a:stretch>
            <a:fillRect/>
          </a:stretch>
        </p:blipFill>
        <p:spPr>
          <a:xfrm>
            <a:off x="7135367" y="2243788"/>
            <a:ext cx="4360395" cy="3245066"/>
          </a:xfrm>
          <a:prstGeom prst="rect">
            <a:avLst/>
          </a:prstGeom>
        </p:spPr>
      </p:pic>
      <p:pic>
        <p:nvPicPr>
          <p:cNvPr id="16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C37633D-7995-CA98-2302-D5DA9F9CD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8" y="2202937"/>
            <a:ext cx="6171395" cy="332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CE254-4684-D959-805C-A5A70D030FA6}"/>
              </a:ext>
            </a:extLst>
          </p:cNvPr>
          <p:cNvSpPr txBox="1"/>
          <p:nvPr/>
        </p:nvSpPr>
        <p:spPr>
          <a:xfrm>
            <a:off x="601933" y="5529705"/>
            <a:ext cx="190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Суц</a:t>
            </a:r>
            <a:r>
              <a:rPr lang="uk-UA" dirty="0" err="1"/>
              <a:t>ільний</a:t>
            </a:r>
            <a:r>
              <a:rPr lang="en-US" dirty="0"/>
              <a:t> (PBR)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EF137-9B17-7392-E405-BEDC74AA87E8}"/>
              </a:ext>
            </a:extLst>
          </p:cNvPr>
          <p:cNvSpPr txBox="1"/>
          <p:nvPr/>
        </p:nvSpPr>
        <p:spPr>
          <a:xfrm>
            <a:off x="7058880" y="5551420"/>
            <a:ext cx="214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Візуалізація світла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36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14586</TotalTime>
  <Words>450</Words>
  <Application>Microsoft Office PowerPoint</Application>
  <PresentationFormat>Widescreen</PresentationFormat>
  <Paragraphs>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 Theme</vt:lpstr>
      <vt:lpstr>Програмна система мульти-API для 3D-рендеринга</vt:lpstr>
      <vt:lpstr>Мета та завдання роботи</vt:lpstr>
      <vt:lpstr>Актуальність</vt:lpstr>
      <vt:lpstr>Аналіз предметної галузі</vt:lpstr>
      <vt:lpstr>Використані інструменти розробки</vt:lpstr>
      <vt:lpstr>Архітектура та UML</vt:lpstr>
      <vt:lpstr>Математична модель трансформації координат</vt:lpstr>
      <vt:lpstr>Render Hardware Interface</vt:lpstr>
      <vt:lpstr>Режими рендерингу</vt:lpstr>
      <vt:lpstr>Режими рендерингу</vt:lpstr>
      <vt:lpstr>Тестування</vt:lpstr>
      <vt:lpstr>Результати тестування</vt:lpstr>
      <vt:lpstr>Результати тестування</vt:lpstr>
      <vt:lpstr>Висновки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вадим чан</dc:creator>
  <cp:lastModifiedBy>вадим чан</cp:lastModifiedBy>
  <cp:revision>78</cp:revision>
  <dcterms:created xsi:type="dcterms:W3CDTF">2025-05-31T12:46:33Z</dcterms:created>
  <dcterms:modified xsi:type="dcterms:W3CDTF">2025-06-10T15:54:11Z</dcterms:modified>
</cp:coreProperties>
</file>